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7"/>
  </p:notesMasterIdLst>
  <p:sldIdLst>
    <p:sldId id="256" r:id="rId2"/>
    <p:sldId id="463" r:id="rId3"/>
    <p:sldId id="672" r:id="rId4"/>
    <p:sldId id="673" r:id="rId5"/>
    <p:sldId id="674" r:id="rId6"/>
    <p:sldId id="675" r:id="rId7"/>
    <p:sldId id="502" r:id="rId8"/>
    <p:sldId id="676" r:id="rId9"/>
    <p:sldId id="677" r:id="rId10"/>
    <p:sldId id="678" r:id="rId11"/>
    <p:sldId id="477" r:id="rId12"/>
    <p:sldId id="399" r:id="rId13"/>
    <p:sldId id="409" r:id="rId14"/>
    <p:sldId id="481" r:id="rId15"/>
    <p:sldId id="48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65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MouriTechUI5Fiori/blob/master/Day%2016/Association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10" Type="http://schemas.openxmlformats.org/officeDocument/2006/relationships/image" Target="../media/image2.png"/><Relationship Id="rId4" Type="http://schemas.openxmlformats.org/officeDocument/2006/relationships/image" Target="../media/image23.tiff"/><Relationship Id="rId9" Type="http://schemas.openxmlformats.org/officeDocument/2006/relationships/hyperlink" Target="https://anubhavtrainings.com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8.jpg"/><Relationship Id="rId7" Type="http://schemas.openxmlformats.org/officeDocument/2006/relationships/image" Target="../media/image30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9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MouriTechUI5Fiori/blob/master/Day%2016/DeleteEntity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hyperlink" Target="https://github.com/soyuztechnologies/MouriTechUI5Fiori/blob/master/Day%2016/UpdateEntity.txt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hyperlink" Target="https://github.com/soyuztechnologies/MouriTechUI5Fiori/blob/master/Day%2016/function%20Import.tx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7E0AC078-DDA7-4C3A-ABD0-7979DEB9BF93}"/>
              </a:ext>
            </a:extLst>
          </p:cNvPr>
          <p:cNvSpPr/>
          <p:nvPr/>
        </p:nvSpPr>
        <p:spPr>
          <a:xfrm>
            <a:off x="0" y="1116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85E7A77-294A-4DFF-993D-0AF9E13BEC41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1AD393C5-7598-4AD4-ABE6-1874213B941B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-150" dirty="0">
                <a:solidFill>
                  <a:schemeClr val="bg1"/>
                </a:solidFill>
              </a:rPr>
              <a:t>Anubhav Oberoy &amp; Nishan Nainsukha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D2752-A5B5-48D5-BE3E-D5C966B015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FD29F8-A738-4101-904E-C985D98B8532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16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Step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Go to DPC extension and redefine the method for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supplierSet GetEntity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35886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</a:t>
            </a:r>
            <a:r>
              <a:rPr lang="en-IN" sz="3600" dirty="0">
                <a:latin typeface="Cooper Black" panose="0208090404030B020404" pitchFamily="18" charset="0"/>
              </a:rPr>
              <a:t>ssociation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EBD6ACB-D4C1-4767-ABC1-A2C3C883D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46" y="1376217"/>
            <a:ext cx="11292008" cy="519083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2405440-813A-45BA-AC2B-3FF320A46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75004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16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D910400-D810-4651-9348-3C34EBD3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818659" y="912354"/>
            <a:ext cx="111393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i="0" dirty="0">
                <a:effectLst/>
              </a:rPr>
              <a:t>Implementing the delete and update method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/>
              <a:t>Function Import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Exercise on </a:t>
            </a:r>
            <a:r>
              <a:rPr lang="en-US" dirty="0" err="1"/>
              <a:t>Entityset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/>
              <a:t>Association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B9854A9-0B9B-4FD5-80A8-60CE26BB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3" name="Picture 4" descr="82,534 Meeting Agenda Stock Photos and Images - 123RF">
            <a:extLst>
              <a:ext uri="{FF2B5EF4-FFF2-40B4-BE49-F238E27FC236}">
                <a16:creationId xmlns:a16="http://schemas.microsoft.com/office/drawing/2014/main" id="{A2AF6A0F-5758-4F9E-9CD6-F770D988B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582" y="1899138"/>
            <a:ext cx="4962759" cy="381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We can implement the delete and update method in the cross-ponding dpc extension classes 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Implementing the delete and update method</a:t>
            </a:r>
          </a:p>
        </p:txBody>
      </p:sp>
      <p:pic>
        <p:nvPicPr>
          <p:cNvPr id="2050" name="Picture 2">
            <a:hlinkClick r:id="rId3"/>
            <a:extLst>
              <a:ext uri="{FF2B5EF4-FFF2-40B4-BE49-F238E27FC236}">
                <a16:creationId xmlns:a16="http://schemas.microsoft.com/office/drawing/2014/main" id="{92DB124B-86EA-4024-9003-93A5A349D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1252889"/>
            <a:ext cx="4439545" cy="432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5"/>
            <a:extLst>
              <a:ext uri="{FF2B5EF4-FFF2-40B4-BE49-F238E27FC236}">
                <a16:creationId xmlns:a16="http://schemas.microsoft.com/office/drawing/2014/main" id="{945174A9-FB19-4DAE-BC7C-2783D0658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875" y="1252889"/>
            <a:ext cx="4803827" cy="447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2F947CEA-FF8E-464B-A602-B034D68C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046538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11668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At times, we need to implement the logic inside of OData which is not a direct CRUD operation e.g. calling a workflow, calling a BAPI which does some processing, Sending request to another server and </a:t>
            </a:r>
            <a:r>
              <a:rPr lang="en-US" b="0" i="0" dirty="0">
                <a:effectLst/>
                <a:latin typeface="Benton Sans"/>
              </a:rPr>
              <a:t>can be invoked by the HTTP methods GET or POST .</a:t>
            </a:r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D68D54-EA22-479C-B797-1BAE902C2F63}"/>
              </a:ext>
            </a:extLst>
          </p:cNvPr>
          <p:cNvSpPr txBox="1"/>
          <p:nvPr/>
        </p:nvSpPr>
        <p:spPr>
          <a:xfrm>
            <a:off x="261763" y="1739924"/>
            <a:ext cx="11533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 example: </a:t>
            </a:r>
            <a:r>
              <a:rPr lang="en-US" dirty="0"/>
              <a:t>we can create the function import to GetMostExpensiveProduct in our Product set by the Category.</a:t>
            </a:r>
            <a:endParaRPr lang="en-IN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3862A5-CE6D-4190-975D-2C98030EF56F}"/>
              </a:ext>
            </a:extLst>
          </p:cNvPr>
          <p:cNvSpPr txBox="1"/>
          <p:nvPr/>
        </p:nvSpPr>
        <p:spPr>
          <a:xfrm>
            <a:off x="261764" y="2016923"/>
            <a:ext cx="11533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Step1: </a:t>
            </a:r>
            <a:r>
              <a:rPr lang="en-US" dirty="0"/>
              <a:t>Right click the Data Model folder, and select Create and then select Function Import. Create Function Import dialog opens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55E166-4599-41F9-AF92-B92B4BD8F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99" y="2855476"/>
            <a:ext cx="3528366" cy="2392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4EFEB2-74A7-4442-8B8B-FF3091A07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943" y="2855476"/>
            <a:ext cx="4938188" cy="2392887"/>
          </a:xfrm>
          <a:prstGeom prst="rect">
            <a:avLst/>
          </a:prstGeom>
        </p:spPr>
      </p:pic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37E1A1BD-84A4-4D94-9EE8-859124A8B28B}"/>
              </a:ext>
            </a:extLst>
          </p:cNvPr>
          <p:cNvSpPr/>
          <p:nvPr/>
        </p:nvSpPr>
        <p:spPr>
          <a:xfrm>
            <a:off x="4378037" y="3325091"/>
            <a:ext cx="738910" cy="13506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Footer Placeholder 45">
            <a:extLst>
              <a:ext uri="{FF2B5EF4-FFF2-40B4-BE49-F238E27FC236}">
                <a16:creationId xmlns:a16="http://schemas.microsoft.com/office/drawing/2014/main" id="{6FA3DFB7-763C-493A-BD51-C3F41D903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4240442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Enter return type kind, return type, return cardinality &amp; HTTP method Type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B7C9EB-8F8A-4108-A4C7-427F9AD1A8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20" b="61563"/>
          <a:stretch/>
        </p:blipFill>
        <p:spPr>
          <a:xfrm>
            <a:off x="307545" y="1361417"/>
            <a:ext cx="10928157" cy="1051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1D4727-05F9-42FE-8FFB-C95726DDF9A2}"/>
              </a:ext>
            </a:extLst>
          </p:cNvPr>
          <p:cNvSpPr txBox="1"/>
          <p:nvPr/>
        </p:nvSpPr>
        <p:spPr>
          <a:xfrm>
            <a:off x="261764" y="2780145"/>
            <a:ext cx="1092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Step3: </a:t>
            </a:r>
            <a:r>
              <a:rPr lang="en-US" dirty="0"/>
              <a:t>Giving function import parameters (I_CATEGORY)</a:t>
            </a:r>
            <a:endParaRPr lang="en-IN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043991-4891-4FF7-A6CC-926285D415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16"/>
          <a:stretch/>
        </p:blipFill>
        <p:spPr>
          <a:xfrm>
            <a:off x="261764" y="3262873"/>
            <a:ext cx="10973938" cy="2435816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590E0206-6C67-4BC7-96E9-3241E1F12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331337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11292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 to DPC Extension and search for the method--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/IWBEP/IF_MGW_APPL_SRV_RUNTIME</a:t>
            </a:r>
            <a:r>
              <a:rPr lang="en-US" sz="18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~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EXECUTE_ACTION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redefine the class</a:t>
            </a:r>
            <a:r>
              <a:rPr lang="en-US" dirty="0"/>
              <a:t>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16C1C1-2186-4E9D-9699-BA5929052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27" y="1602010"/>
            <a:ext cx="5317000" cy="4566369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98651AD8-CA5F-4C55-A9A8-D071A8412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53" y="1573858"/>
            <a:ext cx="5671124" cy="4566369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6293501A-2BB1-4094-911A-1A095AE823BF}"/>
              </a:ext>
            </a:extLst>
          </p:cNvPr>
          <p:cNvSpPr/>
          <p:nvPr/>
        </p:nvSpPr>
        <p:spPr>
          <a:xfrm>
            <a:off x="5809672" y="3241964"/>
            <a:ext cx="572655" cy="113607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81D67457-8AE7-4978-82AD-DCEF5DA57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785156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ay home working Premium Vector">
            <a:extLst>
              <a:ext uri="{FF2B5EF4-FFF2-40B4-BE49-F238E27FC236}">
                <a16:creationId xmlns:a16="http://schemas.microsoft.com/office/drawing/2014/main" id="{2C5BAC29-DC0E-4F95-9A6D-73D05640D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830" y="604569"/>
            <a:ext cx="5648861" cy="564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D78144-270C-406D-B846-29AB2DA1176C}"/>
              </a:ext>
            </a:extLst>
          </p:cNvPr>
          <p:cNvSpPr txBox="1"/>
          <p:nvPr/>
        </p:nvSpPr>
        <p:spPr>
          <a:xfrm>
            <a:off x="261764" y="899721"/>
            <a:ext cx="10144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Create a new Entity Set Supplier</a:t>
            </a:r>
          </a:p>
          <a:p>
            <a:pPr marL="285750" indent="-285750">
              <a:buFontTx/>
              <a:buChar char="-"/>
            </a:pPr>
            <a:r>
              <a:rPr lang="en-US" dirty="0"/>
              <a:t>Get the supplier header from </a:t>
            </a:r>
            <a:r>
              <a:rPr lang="en-US" sz="1800" dirty="0"/>
              <a:t>BAPI_EPM_BP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Perform GetEntitySet and GetEntity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E6500E77-49E1-49CD-B446-7316BB78D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680853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83185"/>
            <a:ext cx="8894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Associations are relationship Between entities.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At database level we have foreign key relationship and same is reflected at odata level.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Once a association is created only then we can create  navigation property.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 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</a:t>
            </a:r>
            <a:r>
              <a:rPr lang="en-IN" sz="3600" dirty="0">
                <a:latin typeface="Cooper Black" panose="0208090404030B020404" pitchFamily="18" charset="0"/>
              </a:rPr>
              <a:t>ssociation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F273CF-F0EA-457A-B235-FCBF9A6449E5}"/>
              </a:ext>
            </a:extLst>
          </p:cNvPr>
          <p:cNvSpPr/>
          <p:nvPr/>
        </p:nvSpPr>
        <p:spPr>
          <a:xfrm>
            <a:off x="350982" y="2501060"/>
            <a:ext cx="2688393" cy="1345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4135F6-876C-433A-9773-1EFE1E8C89CD}"/>
              </a:ext>
            </a:extLst>
          </p:cNvPr>
          <p:cNvSpPr/>
          <p:nvPr/>
        </p:nvSpPr>
        <p:spPr>
          <a:xfrm>
            <a:off x="5319534" y="2501060"/>
            <a:ext cx="2688393" cy="1345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Supplier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0620FA-46C1-4327-AD82-17A97AD0894D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039375" y="3173982"/>
            <a:ext cx="2280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F8A1AF4-7BBC-4ACF-9957-33ED351535EB}"/>
              </a:ext>
            </a:extLst>
          </p:cNvPr>
          <p:cNvSpPr txBox="1"/>
          <p:nvPr/>
        </p:nvSpPr>
        <p:spPr>
          <a:xfrm>
            <a:off x="3039375" y="2805880"/>
            <a:ext cx="2531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           relation       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5717AE-253E-4A7C-B620-EE3AA6787F26}"/>
              </a:ext>
            </a:extLst>
          </p:cNvPr>
          <p:cNvSpPr/>
          <p:nvPr/>
        </p:nvSpPr>
        <p:spPr>
          <a:xfrm>
            <a:off x="2571781" y="3645075"/>
            <a:ext cx="1008148" cy="5382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nav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DB4A8D-19C8-47B6-A64D-332712A6C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129" y="1594266"/>
            <a:ext cx="2954107" cy="3559625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id="{F9419AB9-0AEE-4B76-9462-7DBD89338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745886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Step:1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Right Click on Association and click on create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</a:t>
            </a:r>
            <a:r>
              <a:rPr lang="en-IN" sz="3600" dirty="0">
                <a:latin typeface="Cooper Black" panose="0208090404030B020404" pitchFamily="18" charset="0"/>
              </a:rPr>
              <a:t>ssociation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E1A041-569E-4F42-AE08-F485C17A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39" y="1610802"/>
            <a:ext cx="2720576" cy="2202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55FA6D-FB49-4F83-A68B-161432995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087" y="1610802"/>
            <a:ext cx="3508352" cy="2294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72CDDA-3374-4821-BF98-31B2DBEE1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1512" y="1610802"/>
            <a:ext cx="3532260" cy="229480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9EB320C-5535-4CFA-AEA0-588640377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087" y="4189575"/>
            <a:ext cx="3626427" cy="235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6389BCC9-6E0C-4B7B-8DE1-8CF80296141D}"/>
              </a:ext>
            </a:extLst>
          </p:cNvPr>
          <p:cNvSpPr/>
          <p:nvPr/>
        </p:nvSpPr>
        <p:spPr>
          <a:xfrm>
            <a:off x="3069015" y="2604655"/>
            <a:ext cx="72207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83791DE-E7E6-447C-8393-6E3F88EE8454}"/>
              </a:ext>
            </a:extLst>
          </p:cNvPr>
          <p:cNvSpPr/>
          <p:nvPr/>
        </p:nvSpPr>
        <p:spPr>
          <a:xfrm>
            <a:off x="7299439" y="2604655"/>
            <a:ext cx="72207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8BE22A4-EC9C-43E0-AE5E-9C7638B5999C}"/>
              </a:ext>
            </a:extLst>
          </p:cNvPr>
          <p:cNvCxnSpPr>
            <a:stCxn id="11" idx="3"/>
            <a:endCxn id="1026" idx="3"/>
          </p:cNvCxnSpPr>
          <p:nvPr/>
        </p:nvCxnSpPr>
        <p:spPr>
          <a:xfrm flipH="1">
            <a:off x="7417514" y="2758206"/>
            <a:ext cx="4136258" cy="2610873"/>
          </a:xfrm>
          <a:prstGeom prst="bentConnector3">
            <a:avLst>
              <a:gd name="adj1" fmla="val -5527"/>
            </a:avLst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5">
            <a:extLst>
              <a:ext uri="{FF2B5EF4-FFF2-40B4-BE49-F238E27FC236}">
                <a16:creationId xmlns:a16="http://schemas.microsoft.com/office/drawing/2014/main" id="{461544EB-532B-48F9-9223-E92329B50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212625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9931</TotalTime>
  <Words>443</Words>
  <Application>Microsoft Office PowerPoint</Application>
  <PresentationFormat>Widescreen</PresentationFormat>
  <Paragraphs>71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Benton Sans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kuldeep singh shekhawat</cp:lastModifiedBy>
  <cp:revision>1030</cp:revision>
  <dcterms:created xsi:type="dcterms:W3CDTF">2016-07-10T03:33:26Z</dcterms:created>
  <dcterms:modified xsi:type="dcterms:W3CDTF">2021-09-21T09:58:45Z</dcterms:modified>
</cp:coreProperties>
</file>